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4" r:id="rId4"/>
    <p:sldId id="259" r:id="rId5"/>
    <p:sldId id="260" r:id="rId6"/>
    <p:sldId id="265" r:id="rId7"/>
    <p:sldId id="262" r:id="rId8"/>
    <p:sldId id="257" r:id="rId9"/>
    <p:sldId id="266" r:id="rId10"/>
    <p:sldId id="267" r:id="rId11"/>
    <p:sldId id="268" r:id="rId12"/>
    <p:sldId id="270" r:id="rId13"/>
    <p:sldId id="280" r:id="rId14"/>
    <p:sldId id="271" r:id="rId15"/>
    <p:sldId id="274" r:id="rId16"/>
    <p:sldId id="275" r:id="rId17"/>
    <p:sldId id="276" r:id="rId18"/>
    <p:sldId id="277" r:id="rId19"/>
    <p:sldId id="272" r:id="rId20"/>
    <p:sldId id="273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-13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220BFF3-8287-42A3-953D-A8CDEC34C0C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769B3F09-6131-4EB1-82E8-B517C1845F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5638800" cy="271630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Early warning systems in the Urban setting-</a:t>
            </a:r>
            <a:br>
              <a:rPr lang="en-US" sz="4400" b="1" dirty="0" smtClean="0"/>
            </a:br>
            <a:r>
              <a:rPr lang="en-US" sz="4400" b="1" dirty="0" smtClean="0"/>
              <a:t>A Caribbean Perspective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Organization of American States</a:t>
            </a:r>
          </a:p>
          <a:p>
            <a:r>
              <a:rPr lang="en-US" dirty="0" smtClean="0"/>
              <a:t>Sustainable Cities</a:t>
            </a:r>
          </a:p>
          <a:p>
            <a:r>
              <a:rPr lang="en-US" dirty="0" smtClean="0"/>
              <a:t>2 December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Present 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36376"/>
            <a:ext cx="6781800" cy="4464423"/>
          </a:xfrm>
        </p:spPr>
        <p:txBody>
          <a:bodyPr/>
          <a:lstStyle/>
          <a:p>
            <a:r>
              <a:rPr lang="en-US" dirty="0" smtClean="0"/>
              <a:t>Alerts and warnings are too broad based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Recipients  do not take appropriate actions. </a:t>
            </a:r>
            <a:endParaRPr lang="en-US" dirty="0"/>
          </a:p>
        </p:txBody>
      </p:sp>
      <p:pic>
        <p:nvPicPr>
          <p:cNvPr id="4" name="Picture 3" descr="Floo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6199645" cy="2633477"/>
          </a:xfrm>
          <a:prstGeom prst="rect">
            <a:avLst/>
          </a:prstGeom>
        </p:spPr>
      </p:pic>
      <p:pic>
        <p:nvPicPr>
          <p:cNvPr id="5" name="Picture 4" descr="St Helena Fl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295" y="-80682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391400" cy="4724399"/>
          </a:xfrm>
        </p:spPr>
        <p:txBody>
          <a:bodyPr>
            <a:noAutofit/>
          </a:bodyPr>
          <a:lstStyle/>
          <a:p>
            <a:pPr marL="561975" indent="-457200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Timely provision of information on critical climatic parameters:</a:t>
            </a:r>
          </a:p>
          <a:p>
            <a:pPr marL="773127" lvl="1" indent="-342900" algn="just">
              <a:spcBef>
                <a:spcPts val="600"/>
              </a:spcBef>
              <a:buSzPct val="80000"/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Precipitation, temperature, relative humidity, wind speed and direction </a:t>
            </a:r>
            <a:endParaRPr lang="en-CA" sz="2400" dirty="0" smtClean="0">
              <a:latin typeface="Arial"/>
              <a:cs typeface="Arial"/>
            </a:endParaRPr>
          </a:p>
          <a:p>
            <a:pPr marL="773127" lvl="1" indent="-342900" algn="just">
              <a:spcBef>
                <a:spcPts val="600"/>
              </a:spcBef>
              <a:buSzPct val="80000"/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 smtClean="0">
                <a:latin typeface="Arial"/>
                <a:cs typeface="Arial"/>
              </a:rPr>
              <a:t>Who </a:t>
            </a:r>
            <a:r>
              <a:rPr lang="en-CA" sz="2400" dirty="0">
                <a:latin typeface="Arial"/>
                <a:cs typeface="Arial"/>
              </a:rPr>
              <a:t>will be impacted, when and for how long?</a:t>
            </a:r>
          </a:p>
          <a:p>
            <a:pPr marL="773127" lvl="1" indent="-342900" algn="just">
              <a:spcBef>
                <a:spcPts val="600"/>
              </a:spcBef>
              <a:buSzPct val="80000"/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Some people may not be able to go back to their communities for dome time</a:t>
            </a:r>
            <a:r>
              <a:rPr lang="en-CA" sz="2400" dirty="0" smtClean="0">
                <a:latin typeface="Arial"/>
                <a:cs typeface="Arial"/>
              </a:rPr>
              <a:t>.</a:t>
            </a:r>
            <a:endParaRPr lang="en-CA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 dirty="0" smtClean="0"/>
              <a:t>Forecasting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24399"/>
          </a:xfrm>
        </p:spPr>
        <p:txBody>
          <a:bodyPr>
            <a:normAutofit/>
          </a:bodyPr>
          <a:lstStyle/>
          <a:p>
            <a:pPr marL="561975" indent="-457200" algn="just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Data quality is important if risk reduction is to be achieved</a:t>
            </a:r>
          </a:p>
          <a:p>
            <a:pPr marL="773127" lvl="1" indent="-342900" algn="just">
              <a:spcBef>
                <a:spcPts val="600"/>
              </a:spcBef>
              <a:buSzPct val="80000"/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Measurement networks must exist, be appropriate to the scale of the problem, and work for long periods of time</a:t>
            </a:r>
          </a:p>
          <a:p>
            <a:pPr marL="773127" lvl="1" indent="-342900" algn="just">
              <a:spcBef>
                <a:spcPts val="600"/>
              </a:spcBef>
              <a:buSzPct val="80000"/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 smtClean="0">
                <a:latin typeface="Arial"/>
                <a:cs typeface="Arial"/>
              </a:rPr>
              <a:t>Data </a:t>
            </a:r>
            <a:r>
              <a:rPr lang="en-CA" sz="2400" dirty="0">
                <a:latin typeface="Arial"/>
                <a:cs typeface="Arial"/>
              </a:rPr>
              <a:t>quality assurance and quality control are important</a:t>
            </a:r>
          </a:p>
          <a:p>
            <a:pPr marL="561975" indent="-457200" algn="just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CA" sz="2400" dirty="0">
                <a:latin typeface="Arial"/>
                <a:cs typeface="Arial"/>
              </a:rPr>
              <a:t>Products and information derived data must be transferred to stakeholders in a form that can be readily used ... needs and capabilities of downstream users must be understood.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8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mo.int/pages/prog/www/OSY/images/GOS-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4998"/>
            <a:ext cx="8458200" cy="53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1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Forecasting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986625" cy="5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36376"/>
            <a:ext cx="6324600" cy="4083424"/>
          </a:xfrm>
        </p:spPr>
        <p:txBody>
          <a:bodyPr/>
          <a:lstStyle/>
          <a:p>
            <a:r>
              <a:rPr lang="en-US" dirty="0" smtClean="0"/>
              <a:t>Historical Information on impacts of extreme events e.g. (floods: - where, height of water, extend of the flood.)</a:t>
            </a:r>
          </a:p>
          <a:p>
            <a:r>
              <a:rPr lang="en-US" dirty="0" smtClean="0"/>
              <a:t>Topography</a:t>
            </a:r>
          </a:p>
          <a:p>
            <a:r>
              <a:rPr lang="en-US" dirty="0" smtClean="0"/>
              <a:t>Numerical weather products </a:t>
            </a:r>
          </a:p>
          <a:p>
            <a:r>
              <a:rPr lang="en-US" dirty="0" smtClean="0"/>
              <a:t>Data from satellites, observation networks including radar data if available;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36377"/>
            <a:ext cx="6858000" cy="3886200"/>
          </a:xfrm>
        </p:spPr>
        <p:txBody>
          <a:bodyPr/>
          <a:lstStyle/>
          <a:p>
            <a:pPr algn="just"/>
            <a:r>
              <a:rPr lang="en-US" dirty="0" smtClean="0"/>
              <a:t>Vulnerability of different communities to the impacts of different  hydrometeorlogical events;</a:t>
            </a:r>
          </a:p>
          <a:p>
            <a:pPr algn="just"/>
            <a:r>
              <a:rPr lang="en-US" dirty="0" smtClean="0"/>
              <a:t>Environmental data about each community (land use, infrastructure mapping, drainage systems);</a:t>
            </a:r>
          </a:p>
          <a:p>
            <a:pPr algn="just"/>
            <a:r>
              <a:rPr lang="en-US" dirty="0" smtClean="0"/>
              <a:t>Information on the social make-up of the communities (e.g.  gender, ethnicity, age groups etc.) </a:t>
            </a:r>
          </a:p>
          <a:p>
            <a:pPr algn="just"/>
            <a:r>
              <a:rPr lang="en-US" dirty="0" smtClean="0"/>
              <a:t>Population and demographic 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36377"/>
            <a:ext cx="6858000" cy="3886200"/>
          </a:xfrm>
        </p:spPr>
        <p:txBody>
          <a:bodyPr/>
          <a:lstStyle/>
          <a:p>
            <a:pPr algn="just"/>
            <a:r>
              <a:rPr lang="en-US" dirty="0" smtClean="0"/>
              <a:t>Vulnerability may also vary in its forms: poverty, for example, may mean that housing is unable to withstand an earthquake or a hurricane, or lack of preparedness may result in a slower response to a disaster, leading to greater loss of life or prolonged suffering.</a:t>
            </a:r>
          </a:p>
          <a:p>
            <a:pPr algn="just"/>
            <a:r>
              <a:rPr lang="en-US" dirty="0" smtClean="0"/>
              <a:t>Provide data which would planners to determine the resilience of the community.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36377"/>
            <a:ext cx="6858000" cy="3886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It is clear that an Early warning system which provides “Impact Forecasting” goes beyond the ability of the “Meteorologist” who is only qualified and competent in the field of meteorology.</a:t>
            </a:r>
          </a:p>
          <a:p>
            <a:pPr algn="just"/>
            <a:r>
              <a:rPr lang="en-US" dirty="0" smtClean="0"/>
              <a:t>Impact forecasting requires the expertise:</a:t>
            </a:r>
          </a:p>
          <a:p>
            <a:pPr lvl="1" algn="just"/>
            <a:r>
              <a:rPr lang="en-US" dirty="0" smtClean="0"/>
              <a:t>Disaster managers;</a:t>
            </a:r>
          </a:p>
          <a:p>
            <a:pPr lvl="1" algn="just"/>
            <a:r>
              <a:rPr lang="en-US" dirty="0" smtClean="0"/>
              <a:t>Social scientists;</a:t>
            </a:r>
          </a:p>
          <a:p>
            <a:pPr lvl="1" algn="just"/>
            <a:r>
              <a:rPr lang="en-US" dirty="0" smtClean="0"/>
              <a:t>Urban planners;</a:t>
            </a:r>
          </a:p>
          <a:p>
            <a:pPr lvl="1" algn="just"/>
            <a:r>
              <a:rPr lang="en-US" dirty="0" smtClean="0"/>
              <a:t>Hydrologists, etc.</a:t>
            </a:r>
          </a:p>
          <a:p>
            <a:pPr algn="just"/>
            <a:r>
              <a:rPr lang="en-US" dirty="0" smtClean="0"/>
              <a:t>Therefore one can either have a team which deals with early warning or have the data and tools reside in a portal which can layer the information for disaster managers.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9144000" cy="420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6764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/>
                <a:cs typeface="Arial"/>
              </a:rPr>
              <a:t>Characteristics of the Caribbean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105399"/>
          </a:xfrm>
        </p:spPr>
        <p:txBody>
          <a:bodyPr>
            <a:normAutofit lnSpcReduction="10000"/>
          </a:bodyPr>
          <a:lstStyle/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Most states are Small Island Developing States (SIDS) and countries with large low-lying coastal areas that are vulnerable to flooding;</a:t>
            </a: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Significant coastal socio-economic development with most major cities, capitals and financial centres located in coastal areas;</a:t>
            </a: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Mostly agricultural and service based economies with few exceptions;</a:t>
            </a: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Integrated regional economies that lack significant diversity;</a:t>
            </a: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Complex but similar environmental hazards (e.g., flooding, drought, wind, earthquake) and highly vulnerable populations &amp; </a:t>
            </a:r>
            <a:r>
              <a:rPr lang="en-CA" dirty="0" smtClean="0">
                <a:solidFill>
                  <a:schemeClr val="tx1"/>
                </a:solidFill>
                <a:latin typeface="Arial"/>
                <a:cs typeface="Arial"/>
              </a:rPr>
              <a:t>ecosystems</a:t>
            </a:r>
            <a:endParaRPr lang="en-CA" dirty="0">
              <a:solidFill>
                <a:schemeClr val="tx1"/>
              </a:solidFill>
              <a:latin typeface="Arial"/>
              <a:cs typeface="Arial"/>
            </a:endParaRP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Acutely susceptible to climate change and climate variability;</a:t>
            </a:r>
          </a:p>
          <a:p>
            <a:pPr marL="423863" indent="-319088" algn="just">
              <a:buSzPct val="45000"/>
              <a:buFont typeface="Wingdings" charset="0"/>
              <a:buChar char="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410700" algn="l"/>
              </a:tabLst>
            </a:pPr>
            <a:r>
              <a:rPr lang="en-CA" dirty="0">
                <a:solidFill>
                  <a:schemeClr val="tx1"/>
                </a:solidFill>
                <a:latin typeface="Arial"/>
                <a:cs typeface="Arial"/>
              </a:rPr>
              <a:t>All countries trying achieve the UN Millennium Development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2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5562600" cy="4790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Map + Satellite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9144000" cy="392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52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Map + model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083" y="2514600"/>
            <a:ext cx="471511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tx1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THANK YOU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Disasters in the Caribbean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6377"/>
            <a:ext cx="7620000" cy="4159623"/>
          </a:xfrm>
        </p:spPr>
        <p:txBody>
          <a:bodyPr/>
          <a:lstStyle/>
          <a:p>
            <a:pPr algn="just"/>
            <a:r>
              <a:rPr lang="en-US" dirty="0" smtClean="0"/>
              <a:t>Caribbean countries, by virtue of their geographical characteristics, resource constraints and limited adaptive capacity, are vulnerable to natural hazards, especially hydro-meteorological events such as tropical storms, hurricanes and heavy rainfall.</a:t>
            </a:r>
          </a:p>
          <a:p>
            <a:pPr algn="just"/>
            <a:r>
              <a:rPr lang="en-US" dirty="0" smtClean="0"/>
              <a:t>Between 1990 and 2008, the Caribbean experienced 165 natural disasters, of which 61% were windstorm-related events – hurricanes, floods and tropical storms.</a:t>
            </a:r>
          </a:p>
          <a:p>
            <a:pPr algn="just"/>
            <a:r>
              <a:rPr lang="en-US" dirty="0" smtClean="0"/>
              <a:t>The total impact on the sub-region (in damage and losses) was estimated at US $ 136 billion over the period.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24600"/>
            <a:ext cx="288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ECLAC: LC/CAR/L.254, 2010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43433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Caribbean climate is tropical, moderated to a certain extent by the prevailing northeast trade winds.</a:t>
            </a:r>
          </a:p>
          <a:p>
            <a:pPr algn="just"/>
            <a:r>
              <a:rPr lang="en-US" dirty="0" smtClean="0"/>
              <a:t>Individual climatic conditions are strongly dependent on elevation.</a:t>
            </a:r>
          </a:p>
          <a:p>
            <a:pPr algn="just"/>
            <a:r>
              <a:rPr lang="en-US" dirty="0" smtClean="0"/>
              <a:t>At sea level there is little variation in temperature, regardless of the time of the day or the season of the year. Temperatures range between 24°C and 32°C.</a:t>
            </a:r>
          </a:p>
          <a:p>
            <a:pPr algn="just"/>
            <a:r>
              <a:rPr lang="en-US" dirty="0" smtClean="0"/>
              <a:t>Daylight hours tend to be shorter during summer and slightly longer during winter than in the higher latitudes.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Climate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7620000" cy="3657600"/>
          </a:xfrm>
        </p:spPr>
        <p:txBody>
          <a:bodyPr/>
          <a:lstStyle/>
          <a:p>
            <a:pPr algn="just"/>
            <a:r>
              <a:rPr lang="en-US" dirty="0" smtClean="0"/>
              <a:t>The rainy season from May through October and the dry season, corresponding to winter in the northern hemisphere.</a:t>
            </a:r>
          </a:p>
          <a:p>
            <a:pPr algn="just"/>
            <a:r>
              <a:rPr lang="en-US" dirty="0" smtClean="0"/>
              <a:t>Even during the rainy period, the precipitation range fluctuates greatly. Windward sides of islands with mountains receive much rain, whereas leeward sides can have very dry conditions.</a:t>
            </a:r>
          </a:p>
          <a:p>
            <a:pPr algn="just"/>
            <a:r>
              <a:rPr lang="en-US" dirty="0" smtClean="0"/>
              <a:t>Flat islands receive slightly less rainfall, but its pattern is more consistent.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ic_hurricane_tracks_1980-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504"/>
            <a:ext cx="9144000" cy="565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629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Basin Hurricane tracks 1980-2005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Radiation Budget</a:t>
            </a:r>
            <a:endParaRPr lang="en-US" dirty="0"/>
          </a:p>
        </p:txBody>
      </p:sp>
      <p:pic>
        <p:nvPicPr>
          <p:cNvPr id="4" name="Content Placeholder 3" descr="Radiation Budg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295400"/>
            <a:ext cx="6172200" cy="4937761"/>
          </a:xfrm>
        </p:spPr>
      </p:pic>
      <p:sp>
        <p:nvSpPr>
          <p:cNvPr id="5" name="TextBox 4"/>
          <p:cNvSpPr txBox="1"/>
          <p:nvPr/>
        </p:nvSpPr>
        <p:spPr>
          <a:xfrm>
            <a:off x="54102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to Meteorology</a:t>
            </a:r>
            <a:endParaRPr lang="en-US" dirty="0"/>
          </a:p>
        </p:txBody>
      </p:sp>
      <p:pic>
        <p:nvPicPr>
          <p:cNvPr id="1026" name="Picture 2" descr="Still image of animation for print version 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644640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553199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Present Early Warning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1"/>
            <a:ext cx="7391400" cy="4190999"/>
          </a:xfrm>
        </p:spPr>
        <p:txBody>
          <a:bodyPr/>
          <a:lstStyle/>
          <a:p>
            <a:pPr algn="just"/>
            <a:r>
              <a:rPr lang="en-US" dirty="0" smtClean="0"/>
              <a:t>Meteorological  Services in the region operate an early warning system for the following hydro-meteorological phenomena:</a:t>
            </a:r>
          </a:p>
          <a:p>
            <a:pPr lvl="2" algn="just"/>
            <a:r>
              <a:rPr lang="en-US" dirty="0" smtClean="0"/>
              <a:t>Tropical Cyclones (storms and hurricanes)</a:t>
            </a:r>
          </a:p>
          <a:p>
            <a:pPr lvl="2" algn="just"/>
            <a:r>
              <a:rPr lang="en-US" dirty="0" smtClean="0"/>
              <a:t>Floods</a:t>
            </a:r>
          </a:p>
          <a:p>
            <a:pPr lvl="2" algn="just"/>
            <a:r>
              <a:rPr lang="en-US" dirty="0" smtClean="0"/>
              <a:t>Droughts</a:t>
            </a:r>
          </a:p>
          <a:p>
            <a:pPr lvl="2" algn="just"/>
            <a:r>
              <a:rPr lang="en-US" dirty="0" smtClean="0"/>
              <a:t>Severe weather</a:t>
            </a:r>
          </a:p>
          <a:p>
            <a:pPr lvl="2" algn="just"/>
            <a:r>
              <a:rPr lang="en-US" dirty="0" smtClean="0"/>
              <a:t>Rough Seas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ly Warning Syst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86569"/>
            <a:ext cx="6961094" cy="3745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an EWS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2338</TotalTime>
  <Words>817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Air</vt:lpstr>
      <vt:lpstr>Early warning systems in the Urban setting- A Caribbean Perspective</vt:lpstr>
      <vt:lpstr>Characteristics of the Caribbean</vt:lpstr>
      <vt:lpstr>Natural Disasters in the Caribbean</vt:lpstr>
      <vt:lpstr>Caribbean Climate</vt:lpstr>
      <vt:lpstr>Caribbean Climate cont’d</vt:lpstr>
      <vt:lpstr>PowerPoint Presentation</vt:lpstr>
      <vt:lpstr>Annual Radiation Budget</vt:lpstr>
      <vt:lpstr>Present Early Warning Systems</vt:lpstr>
      <vt:lpstr>Characteristics of an EWS</vt:lpstr>
      <vt:lpstr>Problems with Present EWS</vt:lpstr>
      <vt:lpstr>Impact Forecasting</vt:lpstr>
      <vt:lpstr>Impact Forecasting cont’d</vt:lpstr>
      <vt:lpstr>PowerPoint Presentation</vt:lpstr>
      <vt:lpstr>Impact Forecasting Model</vt:lpstr>
      <vt:lpstr>Hazard Data</vt:lpstr>
      <vt:lpstr>Social Data</vt:lpstr>
      <vt:lpstr>Economic data</vt:lpstr>
      <vt:lpstr>Decision Support System</vt:lpstr>
      <vt:lpstr>HAZARD DATA</vt:lpstr>
      <vt:lpstr>HAZARD DATA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warning systems in the Urban setting- A Caribbean Perspective</dc:title>
  <dc:creator>DeSouza</dc:creator>
  <cp:lastModifiedBy>Glendell</cp:lastModifiedBy>
  <cp:revision>75</cp:revision>
  <dcterms:created xsi:type="dcterms:W3CDTF">2014-10-30T11:05:47Z</dcterms:created>
  <dcterms:modified xsi:type="dcterms:W3CDTF">2014-12-01T20:13:00Z</dcterms:modified>
</cp:coreProperties>
</file>